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70" r:id="rId9"/>
    <p:sldId id="268" r:id="rId10"/>
    <p:sldId id="263" r:id="rId11"/>
    <p:sldId id="264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7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4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8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6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1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B1DE3-4213-4A65-907E-2D2BF9B5B6B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barsky@udel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poole@udel.edu" TargetMode="External"/><Relationship Id="rId2" Type="http://schemas.openxmlformats.org/officeDocument/2006/relationships/hyperlink" Target="mailto:lbarsky@ude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sunner@udel.edu" TargetMode="External"/><Relationship Id="rId5" Type="http://schemas.openxmlformats.org/officeDocument/2006/relationships/hyperlink" Target="mailto:jkpsmith@udel.edu" TargetMode="External"/><Relationship Id="rId4" Type="http://schemas.openxmlformats.org/officeDocument/2006/relationships/hyperlink" Target="mailto:mnull@ude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dapps.nss.udel.edu/w9_vendorRe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pusdish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el.edu/transportation/parking/permit-pri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2017 Summer Scholars Science and Engineering Orientation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April 12 – 4:00-5:00 </a:t>
            </a:r>
            <a:r>
              <a:rPr lang="en-US" dirty="0" err="1" smtClean="0"/>
              <a:t>Kirkbride</a:t>
            </a:r>
            <a:r>
              <a:rPr lang="en-US" dirty="0" smtClean="0"/>
              <a:t> 204</a:t>
            </a:r>
          </a:p>
          <a:p>
            <a:r>
              <a:rPr lang="en-US" dirty="0" smtClean="0"/>
              <a:t>Thursday April 13 – 4:00-5:00 </a:t>
            </a:r>
            <a:r>
              <a:rPr lang="en-US" dirty="0" err="1" smtClean="0"/>
              <a:t>Kirkbride</a:t>
            </a:r>
            <a:r>
              <a:rPr lang="en-US" dirty="0" smtClean="0"/>
              <a:t> 204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7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do I need to know? 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Scholars Register for UNIV 369-000 (Summer Session 1) and UNIV 369-900 (Summer Session 2)</a:t>
            </a:r>
          </a:p>
          <a:p>
            <a:r>
              <a:rPr lang="en-US" dirty="0" smtClean="0"/>
              <a:t>0 credit Pass/Fail Option</a:t>
            </a:r>
          </a:p>
          <a:p>
            <a:r>
              <a:rPr lang="en-US" dirty="0" smtClean="0"/>
              <a:t>You will be doing work under your faculty mentor, but you register for this course under me (Lauren Barsky)</a:t>
            </a:r>
          </a:p>
          <a:p>
            <a:r>
              <a:rPr lang="en-US" dirty="0" smtClean="0"/>
              <a:t>$25 fee per course – this course allows research to show up on your transcript, allows you access to the library </a:t>
            </a:r>
          </a:p>
          <a:p>
            <a:r>
              <a:rPr lang="en-US" dirty="0" smtClean="0"/>
              <a:t>This course does not allow you access to the fitness center.  There is an additional fee for that</a:t>
            </a:r>
          </a:p>
          <a:p>
            <a:r>
              <a:rPr lang="en-US" dirty="0" smtClean="0"/>
              <a:t>When you go to register, a form will pop up prompting you to fill this out for a DLE requirement – IGNORE THIS!  UNIV 369 DOES NOT count for a 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Scholar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employment over the summer</a:t>
            </a:r>
          </a:p>
          <a:p>
            <a:r>
              <a:rPr lang="en-US" dirty="0" smtClean="0"/>
              <a:t>No other classes over the summer</a:t>
            </a:r>
          </a:p>
          <a:p>
            <a:r>
              <a:rPr lang="en-US" dirty="0" smtClean="0"/>
              <a:t>You must be present for all 10 weeks</a:t>
            </a:r>
          </a:p>
          <a:p>
            <a:r>
              <a:rPr lang="en-US" dirty="0" smtClean="0"/>
              <a:t>Any questions?  Make an appointment to meet with me (</a:t>
            </a:r>
            <a:r>
              <a:rPr lang="en-US" dirty="0" smtClean="0">
                <a:hlinkClick r:id="rId2"/>
              </a:rPr>
              <a:t>lbarsky@udel.edu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14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on With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encourage you to continue on with your research into next year</a:t>
            </a:r>
          </a:p>
          <a:p>
            <a:r>
              <a:rPr lang="en-US" dirty="0" smtClean="0"/>
              <a:t>You can do this by:</a:t>
            </a:r>
          </a:p>
          <a:p>
            <a:pPr lvl="1"/>
            <a:r>
              <a:rPr lang="en-US" dirty="0" smtClean="0"/>
              <a:t>Independent Study</a:t>
            </a:r>
          </a:p>
          <a:p>
            <a:pPr lvl="1"/>
            <a:r>
              <a:rPr lang="en-US" dirty="0" smtClean="0"/>
              <a:t>Volunteering</a:t>
            </a:r>
          </a:p>
          <a:p>
            <a:pPr lvl="1"/>
            <a:r>
              <a:rPr lang="en-US" dirty="0" smtClean="0"/>
              <a:t>Senior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7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 Stipends are for $3,500*  (unless your contract says otherwise)</a:t>
            </a:r>
          </a:p>
          <a:p>
            <a:r>
              <a:rPr lang="en-US" dirty="0" smtClean="0"/>
              <a:t>You get paid twice:  The first payment will come in mid June ($2,500)</a:t>
            </a:r>
          </a:p>
          <a:p>
            <a:r>
              <a:rPr lang="en-US" dirty="0" smtClean="0"/>
              <a:t>You receive your second stipend ($1,000) in mid August </a:t>
            </a:r>
          </a:p>
          <a:p>
            <a:r>
              <a:rPr lang="en-US" dirty="0" smtClean="0"/>
              <a:t>$500 gets withheld from your second stipend if you live in the 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Celebration of Undergraduate Engaged Scholarship – May 5</a:t>
            </a:r>
            <a:r>
              <a:rPr lang="en-US" baseline="30000" dirty="0" smtClean="0"/>
              <a:t>th</a:t>
            </a:r>
            <a:r>
              <a:rPr lang="en-US" dirty="0" smtClean="0"/>
              <a:t> 12:30-3:30 in Perkins Student Center </a:t>
            </a:r>
          </a:p>
          <a:p>
            <a:r>
              <a:rPr lang="en-US" dirty="0" smtClean="0"/>
              <a:t>Summer Symposium – August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 day.  All Summer Scholars are required to present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Office is Located at 180 South College Avenue – The Office of Undergraduate Research and Experiential Learning.</a:t>
            </a:r>
          </a:p>
          <a:p>
            <a:r>
              <a:rPr lang="en-US" dirty="0" smtClean="0"/>
              <a:t>Office Hours are 9-5</a:t>
            </a:r>
          </a:p>
          <a:p>
            <a:r>
              <a:rPr lang="en-US" dirty="0" smtClean="0"/>
              <a:t>Email: </a:t>
            </a:r>
          </a:p>
          <a:p>
            <a:pPr lvl="1"/>
            <a:r>
              <a:rPr lang="en-US" dirty="0" smtClean="0"/>
              <a:t>Lauren Barsky – </a:t>
            </a:r>
            <a:r>
              <a:rPr lang="en-US" dirty="0" smtClean="0">
                <a:hlinkClick r:id="rId2"/>
              </a:rPr>
              <a:t>lbarsky@udel.edu</a:t>
            </a:r>
            <a:endParaRPr lang="en-US" dirty="0" smtClean="0"/>
          </a:p>
          <a:p>
            <a:pPr lvl="1"/>
            <a:r>
              <a:rPr lang="en-US" dirty="0" smtClean="0"/>
              <a:t>Kristen Poole – </a:t>
            </a:r>
            <a:r>
              <a:rPr lang="en-US" dirty="0" smtClean="0">
                <a:hlinkClick r:id="rId3"/>
              </a:rPr>
              <a:t>kpoole@udel.edu</a:t>
            </a:r>
            <a:endParaRPr lang="en-US" dirty="0" smtClean="0"/>
          </a:p>
          <a:p>
            <a:pPr lvl="1"/>
            <a:r>
              <a:rPr lang="en-US" dirty="0" smtClean="0"/>
              <a:t>Mary Ann Null – </a:t>
            </a:r>
            <a:r>
              <a:rPr lang="en-US" dirty="0" smtClean="0">
                <a:hlinkClick r:id="rId4"/>
              </a:rPr>
              <a:t>mnull@udel.edu</a:t>
            </a:r>
            <a:endParaRPr lang="en-US" dirty="0" smtClean="0"/>
          </a:p>
          <a:p>
            <a:pPr lvl="1"/>
            <a:r>
              <a:rPr lang="en-US" dirty="0" smtClean="0"/>
              <a:t>Judi Smith – </a:t>
            </a:r>
            <a:r>
              <a:rPr lang="en-US" dirty="0" smtClean="0">
                <a:hlinkClick r:id="rId5"/>
              </a:rPr>
              <a:t>jkpsmith@udel.edu</a:t>
            </a:r>
            <a:endParaRPr lang="en-US" dirty="0" smtClean="0"/>
          </a:p>
          <a:p>
            <a:pPr lvl="1"/>
            <a:r>
              <a:rPr lang="en-US" dirty="0" smtClean="0"/>
              <a:t>Victoria Sunnergren – </a:t>
            </a:r>
            <a:r>
              <a:rPr lang="en-US" dirty="0" smtClean="0">
                <a:hlinkClick r:id="rId6"/>
              </a:rPr>
              <a:t>vsunner@udel.edu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Introductions:</a:t>
            </a:r>
          </a:p>
          <a:p>
            <a:pPr lvl="1"/>
            <a:r>
              <a:rPr lang="en-US" dirty="0" smtClean="0"/>
              <a:t>Kristen Poole – </a:t>
            </a:r>
            <a:r>
              <a:rPr lang="en-US" dirty="0"/>
              <a:t>Faculty Director Office of Undergraduate Research and Experiential Learning</a:t>
            </a:r>
          </a:p>
          <a:p>
            <a:pPr lvl="1"/>
            <a:r>
              <a:rPr lang="en-US" dirty="0"/>
              <a:t>Lauren Barsky – Associate Director Undergraduate Research Program</a:t>
            </a:r>
          </a:p>
          <a:p>
            <a:pPr lvl="1"/>
            <a:r>
              <a:rPr lang="en-US" dirty="0"/>
              <a:t>Judi Smith </a:t>
            </a:r>
            <a:r>
              <a:rPr lang="en-US" dirty="0" smtClean="0"/>
              <a:t>– Program Coordinator </a:t>
            </a:r>
          </a:p>
          <a:p>
            <a:pPr lvl="1"/>
            <a:r>
              <a:rPr lang="en-US" dirty="0" smtClean="0"/>
              <a:t>Mary </a:t>
            </a:r>
            <a:r>
              <a:rPr lang="en-US" dirty="0"/>
              <a:t>Ann </a:t>
            </a:r>
            <a:r>
              <a:rPr lang="en-US" dirty="0" smtClean="0"/>
              <a:t>Null – Administrative </a:t>
            </a:r>
            <a:r>
              <a:rPr lang="en-US" dirty="0" smtClean="0"/>
              <a:t>Assistant</a:t>
            </a:r>
          </a:p>
          <a:p>
            <a:pPr lvl="1"/>
            <a:r>
              <a:rPr lang="en-US" dirty="0" smtClean="0"/>
              <a:t>Victoria Sunnergren – Graduate Program Assistant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6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of your acceptance statement</a:t>
            </a:r>
          </a:p>
          <a:p>
            <a:r>
              <a:rPr lang="en-US" dirty="0" smtClean="0"/>
              <a:t>Letter of Intent</a:t>
            </a:r>
          </a:p>
          <a:p>
            <a:r>
              <a:rPr lang="en-US" dirty="0" smtClean="0"/>
              <a:t>Instructions for filling out UD On-Line Request for Taxpayer Identification for Summer Scholars</a:t>
            </a:r>
          </a:p>
          <a:p>
            <a:r>
              <a:rPr lang="en-US" dirty="0" smtClean="0"/>
              <a:t>UD Request for Taxpayer Identification Completion Record</a:t>
            </a:r>
          </a:p>
          <a:p>
            <a:r>
              <a:rPr lang="en-US" dirty="0" smtClean="0"/>
              <a:t>Information on Housing</a:t>
            </a:r>
          </a:p>
          <a:p>
            <a:r>
              <a:rPr lang="en-US" dirty="0" smtClean="0"/>
              <a:t>Flyer for the Celebration of Undergraduate Engaged Scholarship</a:t>
            </a:r>
          </a:p>
        </p:txBody>
      </p:sp>
    </p:spTree>
    <p:extLst>
      <p:ext uri="{BB962C8B-B14F-4D97-AF65-F5344CB8AC3E}">
        <p14:creationId xmlns:p14="http://schemas.microsoft.com/office/powerpoint/2010/main" val="248127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Intent – 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agreement between you and your faculty – it is very important before the summer starts that you are on the same page regarding deadlines and expectations.  </a:t>
            </a:r>
          </a:p>
          <a:p>
            <a:r>
              <a:rPr lang="en-US" dirty="0" smtClean="0"/>
              <a:t>Due back to us – signed by you AND your faculty by </a:t>
            </a:r>
            <a:r>
              <a:rPr lang="en-US" b="1" dirty="0" smtClean="0"/>
              <a:t>Wednesday</a:t>
            </a:r>
            <a:r>
              <a:rPr lang="en-US" dirty="0" smtClean="0"/>
              <a:t> </a:t>
            </a:r>
            <a:r>
              <a:rPr lang="en-US" b="1" dirty="0" smtClean="0"/>
              <a:t>May 3,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31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51487" cy="1147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Instructions for Filling out UD On-Line Request for Taxpayer Identification for Summer Scholars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https://udapps.nss.udel.edu/w9_vendorReg/</a:t>
            </a:r>
            <a:r>
              <a:rPr lang="en-US" dirty="0"/>
              <a:t> </a:t>
            </a:r>
            <a:r>
              <a:rPr lang="en-US" dirty="0" smtClean="0"/>
              <a:t>to access this form</a:t>
            </a:r>
          </a:p>
          <a:p>
            <a:r>
              <a:rPr lang="en-US" dirty="0" smtClean="0"/>
              <a:t>This link works, please note there is an underscore _ between the w9 and vendor.  Type the underscore in with this link and you will have no problem</a:t>
            </a:r>
          </a:p>
          <a:p>
            <a:r>
              <a:rPr lang="en-US" dirty="0" smtClean="0"/>
              <a:t>This is different than a payroll form – IF YOU ARE ON UD PAYROLL YOU STILL NEED TO FILL THIS OUT</a:t>
            </a:r>
          </a:p>
          <a:p>
            <a:r>
              <a:rPr lang="en-US" dirty="0" smtClean="0"/>
              <a:t>Follow these instructions EXPLICITLY – this sheet maps out EXACTLY how you should fill this out.  If you lose this sheet, consult our website under Summer Scholars – we will put up a copy of these directions</a:t>
            </a:r>
          </a:p>
          <a:p>
            <a:r>
              <a:rPr lang="en-US" dirty="0" smtClean="0"/>
              <a:t>Once you hit SUBMIT, you will get 4 digit completion code. This code is important</a:t>
            </a:r>
          </a:p>
          <a:p>
            <a:r>
              <a:rPr lang="en-US" dirty="0" smtClean="0"/>
              <a:t>If you do not fill out the form correctly, you may not get paid on time</a:t>
            </a:r>
          </a:p>
        </p:txBody>
      </p:sp>
    </p:spTree>
    <p:extLst>
      <p:ext uri="{BB962C8B-B14F-4D97-AF65-F5344CB8AC3E}">
        <p14:creationId xmlns:p14="http://schemas.microsoft.com/office/powerpoint/2010/main" val="155410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 Request for Taxpayer Identification Completion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fill out the online request for taxpayer identification for summer scholars, record your four digit confirmation number</a:t>
            </a:r>
          </a:p>
          <a:p>
            <a:r>
              <a:rPr lang="en-US" dirty="0" smtClean="0"/>
              <a:t>List your four digit confirmation number on this form, sign this form and return it to our office by </a:t>
            </a:r>
            <a:r>
              <a:rPr lang="en-US" b="1" dirty="0" smtClean="0"/>
              <a:t>May 3, 2017</a:t>
            </a:r>
          </a:p>
          <a:p>
            <a:r>
              <a:rPr lang="en-US" b="1" dirty="0" smtClean="0"/>
              <a:t>If you do not get this form back to us on time, your stipend payment may be delayed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38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Housing is limited </a:t>
            </a:r>
          </a:p>
          <a:p>
            <a:r>
              <a:rPr lang="en-US" dirty="0" smtClean="0"/>
              <a:t>Sign up today only if you will need housing for the summer – SIGNING UP TODAY DOES NOT GUARANTEE YOU HOUSING</a:t>
            </a:r>
          </a:p>
          <a:p>
            <a:r>
              <a:rPr lang="en-US" dirty="0" smtClean="0"/>
              <a:t>We will follow up with your requests in early May regarding how to proceed with housing</a:t>
            </a:r>
          </a:p>
          <a:p>
            <a:r>
              <a:rPr lang="en-US" b="1" u="sng" dirty="0" smtClean="0"/>
              <a:t>If you do get accepted to housing, we withhold $500 from your second stipend</a:t>
            </a:r>
          </a:p>
          <a:p>
            <a:r>
              <a:rPr lang="en-US" dirty="0" smtClean="0"/>
              <a:t>Doing research in Lewes?  Please specify if you want to be housed in Lewes.  </a:t>
            </a:r>
          </a:p>
        </p:txBody>
      </p:sp>
    </p:spTree>
    <p:extLst>
      <p:ext uri="{BB962C8B-B14F-4D97-AF65-F5344CB8AC3E}">
        <p14:creationId xmlns:p14="http://schemas.microsoft.com/office/powerpoint/2010/main" val="283246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Housing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be in Ray Street </a:t>
            </a:r>
            <a:r>
              <a:rPr lang="en-US" dirty="0" smtClean="0"/>
              <a:t>C </a:t>
            </a:r>
            <a:r>
              <a:rPr lang="en-US" dirty="0"/>
              <a:t>– 1 </a:t>
            </a:r>
            <a:r>
              <a:rPr lang="en-US" dirty="0" smtClean="0"/>
              <a:t>bedroom, </a:t>
            </a:r>
            <a:r>
              <a:rPr lang="en-US" dirty="0"/>
              <a:t>2 person per room set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Suite Style – two rooms share a common bathroom</a:t>
            </a:r>
            <a:endParaRPr lang="en-US" dirty="0"/>
          </a:p>
          <a:p>
            <a:r>
              <a:rPr lang="en-US" dirty="0"/>
              <a:t>The dorm has a shared kitchen</a:t>
            </a:r>
          </a:p>
          <a:p>
            <a:r>
              <a:rPr lang="en-US" dirty="0"/>
              <a:t>The dorm is air </a:t>
            </a:r>
            <a:r>
              <a:rPr lang="en-US" dirty="0" smtClean="0"/>
              <a:t>conditioned</a:t>
            </a:r>
          </a:p>
          <a:p>
            <a:r>
              <a:rPr lang="en-US" dirty="0" smtClean="0"/>
              <a:t>You do not need to buy a meal plan.  If you WANT a meal plan go to </a:t>
            </a:r>
            <a:r>
              <a:rPr lang="en-US" dirty="0" smtClean="0">
                <a:hlinkClick r:id="rId2"/>
              </a:rPr>
              <a:t>www.campusdish.com</a:t>
            </a:r>
            <a:r>
              <a:rPr lang="en-US" dirty="0" smtClean="0"/>
              <a:t>  - they will have the information you need once it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39166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have a car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get a parking permit through Parking and </a:t>
            </a:r>
            <a:r>
              <a:rPr lang="en-US" dirty="0"/>
              <a:t>Transportation Services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www.udel.edu/transportation/parking/permit-prices.html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Gray Pass bought in June costs - $103</a:t>
            </a:r>
          </a:p>
          <a:p>
            <a:r>
              <a:rPr lang="en-US" dirty="0" smtClean="0"/>
              <a:t>A Red Pass bought in June costs - $44</a:t>
            </a:r>
          </a:p>
          <a:p>
            <a:r>
              <a:rPr lang="en-US" dirty="0" smtClean="0"/>
              <a:t>These passes are valid from June 1</a:t>
            </a:r>
            <a:r>
              <a:rPr lang="en-US" baseline="30000" dirty="0" smtClean="0"/>
              <a:t>st</a:t>
            </a:r>
            <a:r>
              <a:rPr lang="en-US" dirty="0" smtClean="0"/>
              <a:t> to August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5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359</TotalTime>
  <Words>904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2017 Summer Scholars Science and Engineering Orientation</vt:lpstr>
      <vt:lpstr>Congratulations!!!!!</vt:lpstr>
      <vt:lpstr>Packet Information</vt:lpstr>
      <vt:lpstr>Letter of Intent – what is this?</vt:lpstr>
      <vt:lpstr>Instructions for Filling out UD On-Line Request for Taxpayer Identification for Summer Scholars </vt:lpstr>
      <vt:lpstr>UD Request for Taxpayer Identification Completion Record</vt:lpstr>
      <vt:lpstr>Information on Housing</vt:lpstr>
      <vt:lpstr>Information on Housing </vt:lpstr>
      <vt:lpstr>Can I have a car on campus?</vt:lpstr>
      <vt:lpstr>What else do I need to know?  Registration</vt:lpstr>
      <vt:lpstr>Other Scholar Information</vt:lpstr>
      <vt:lpstr>Continuing on With Research</vt:lpstr>
      <vt:lpstr>How do I get paid?</vt:lpstr>
      <vt:lpstr>Upcoming Events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Summer Scholars Science and Engineering Orientation</dc:title>
  <dc:creator>Barsky, Lauren E</dc:creator>
  <cp:lastModifiedBy>Barsky, Lauren E</cp:lastModifiedBy>
  <cp:revision>31</cp:revision>
  <dcterms:created xsi:type="dcterms:W3CDTF">2015-04-08T20:25:20Z</dcterms:created>
  <dcterms:modified xsi:type="dcterms:W3CDTF">2017-04-12T16:11:11Z</dcterms:modified>
</cp:coreProperties>
</file>